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8" r:id="rId2"/>
    <p:sldId id="269" r:id="rId3"/>
    <p:sldId id="256" r:id="rId4"/>
    <p:sldId id="257" r:id="rId5"/>
    <p:sldId id="258" r:id="rId6"/>
    <p:sldId id="259" r:id="rId7"/>
    <p:sldId id="260" r:id="rId8"/>
    <p:sldId id="261" r:id="rId9"/>
    <p:sldId id="262" r:id="rId10"/>
    <p:sldId id="263" r:id="rId11"/>
    <p:sldId id="264" r:id="rId12"/>
    <p:sldId id="265" r:id="rId13"/>
    <p:sldId id="267" r:id="rId14"/>
    <p:sldId id="266" r:id="rId15"/>
    <p:sldId id="270" r:id="rId16"/>
    <p:sldId id="271"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1D1"/>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9CC44D-C109-03EB-FFCC-F74995B292E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14586E37-DF6F-EE9A-252B-33A70CFA9D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A7662CC0-4DCC-9925-6670-B0FD413DFAB7}"/>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5" name="Espace réservé du pied de page 4">
            <a:extLst>
              <a:ext uri="{FF2B5EF4-FFF2-40B4-BE49-F238E27FC236}">
                <a16:creationId xmlns:a16="http://schemas.microsoft.com/office/drawing/2014/main" id="{0D417EA1-E5B3-1F6C-5E0E-9E442902E9E7}"/>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1B16034F-8653-5F68-63A5-3E718E0D3BB2}"/>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2898496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A8A9B5-FA82-DBB6-FA2E-D04DC304922B}"/>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5D079003-0BCD-608E-FAE4-C2DBF8FB4D1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60504FC-0815-3460-3751-CA9703A281AC}"/>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5" name="Espace réservé du pied de page 4">
            <a:extLst>
              <a:ext uri="{FF2B5EF4-FFF2-40B4-BE49-F238E27FC236}">
                <a16:creationId xmlns:a16="http://schemas.microsoft.com/office/drawing/2014/main" id="{45C9A53A-A0A1-C326-3B94-1C127677C6C5}"/>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80BF2E5B-5565-7007-CEDF-FF3D6E246AA8}"/>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1759322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37ED11-AB09-8F09-2F9A-4E2CE3BB046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16B22891-744A-0D8F-B0D5-A99BAF3ADA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79B2702-B6A9-B012-7310-8AE0979B8BAF}"/>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5" name="Espace réservé du pied de page 4">
            <a:extLst>
              <a:ext uri="{FF2B5EF4-FFF2-40B4-BE49-F238E27FC236}">
                <a16:creationId xmlns:a16="http://schemas.microsoft.com/office/drawing/2014/main" id="{FF191AAA-BECA-313E-4D0D-503983D81468}"/>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62B2D060-4C65-8CB8-1736-81CB6800453A}"/>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152942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15F3C3-487D-2717-7841-1B2BC23B80D8}"/>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EFD77C7F-1DE5-CE21-CA3A-B8AD1C4B67D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6FB85D0D-D5A0-83B1-3919-8DE4087A950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F5CF1BC2-17DC-83C8-A0CF-5584BB4CD1D9}"/>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6" name="Espace réservé du pied de page 5">
            <a:extLst>
              <a:ext uri="{FF2B5EF4-FFF2-40B4-BE49-F238E27FC236}">
                <a16:creationId xmlns:a16="http://schemas.microsoft.com/office/drawing/2014/main" id="{05103242-701E-4C4C-3435-3BD503D44560}"/>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D160886B-86C9-E084-88B6-0AB9E08C1E82}"/>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808759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CF1E67-5E6B-1862-5B39-473FD577AB3B}"/>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047895AE-5280-88C6-F6D2-B0C1A12276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F7E9158-8969-3F98-1A6C-BF9463E672A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77075325-231E-736F-E22F-BD9D7043EB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46C1344-970A-398E-AE9F-9FF07D95423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A7E4762F-4301-D537-D3A3-8127C2952004}"/>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8" name="Espace réservé du pied de page 7">
            <a:extLst>
              <a:ext uri="{FF2B5EF4-FFF2-40B4-BE49-F238E27FC236}">
                <a16:creationId xmlns:a16="http://schemas.microsoft.com/office/drawing/2014/main" id="{83CFF582-177A-31D3-9E73-70746DCC2D57}"/>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038DF471-6E6F-BB40-B7BC-ADDA144F7A73}"/>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807406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DB26F6-18B5-F968-2DE5-93C2DB838B18}"/>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BF1C335A-D54E-FD82-E355-6600B4074CAC}"/>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4" name="Espace réservé du pied de page 3">
            <a:extLst>
              <a:ext uri="{FF2B5EF4-FFF2-40B4-BE49-F238E27FC236}">
                <a16:creationId xmlns:a16="http://schemas.microsoft.com/office/drawing/2014/main" id="{6318BDB8-2EB4-EDAF-3AD5-B16549BA58D5}"/>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7A86660D-2852-CA7A-82EF-D2567DE0AB13}"/>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16682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552B1E5-7D71-F59A-F76E-0EF9C1A70021}"/>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3" name="Espace réservé du pied de page 2">
            <a:extLst>
              <a:ext uri="{FF2B5EF4-FFF2-40B4-BE49-F238E27FC236}">
                <a16:creationId xmlns:a16="http://schemas.microsoft.com/office/drawing/2014/main" id="{A15B9130-5467-A2C8-5909-10FDB2874237}"/>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E63F72D5-D5F0-2A31-0EDF-7F96820DFB99}"/>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510809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8279DE-538A-BD61-7891-CE60218714E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256E2248-DC5F-F96D-C561-CFF974891D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57391508-57B9-3039-9EB4-219CEAFC8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2D933C7-A33B-6D03-05A4-90111EA9279E}"/>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6" name="Espace réservé du pied de page 5">
            <a:extLst>
              <a:ext uri="{FF2B5EF4-FFF2-40B4-BE49-F238E27FC236}">
                <a16:creationId xmlns:a16="http://schemas.microsoft.com/office/drawing/2014/main" id="{2CC26479-F9AB-6A62-AA69-582FE3ACFD96}"/>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347070D9-CCC8-C665-3144-EE334708E981}"/>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4069200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30EBBB-E547-DC36-5B63-A195139B1D2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7B0FCE36-17EF-82ED-FE2D-F9EDD2A448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1C014CE1-99EA-8553-DDF4-7AC0C9B82C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52487F1-4124-EB78-89BC-F67159E07F50}"/>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6" name="Espace réservé du pied de page 5">
            <a:extLst>
              <a:ext uri="{FF2B5EF4-FFF2-40B4-BE49-F238E27FC236}">
                <a16:creationId xmlns:a16="http://schemas.microsoft.com/office/drawing/2014/main" id="{6E4A205E-50C3-4222-C386-F33A021099CC}"/>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31984015-8F20-67B4-8302-34CAD4943831}"/>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1989638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7952E0-FAAA-1730-B697-994DA50281A7}"/>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4E7D57C2-67BE-B245-F912-5719B9C57DF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982E089E-3314-312C-4C20-DEB8374937A9}"/>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5" name="Espace réservé du pied de page 4">
            <a:extLst>
              <a:ext uri="{FF2B5EF4-FFF2-40B4-BE49-F238E27FC236}">
                <a16:creationId xmlns:a16="http://schemas.microsoft.com/office/drawing/2014/main" id="{74E792E7-D44F-BCCE-18EC-0F4C7EAD0C17}"/>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B9EB2317-9B9F-D3AF-950C-1EBD4331F313}"/>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3178987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0E4CDD5-BD5B-894E-1B67-10CFA1C4D514}"/>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AA904CCA-65CE-5450-8F43-543DD80B8BE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BCDFDC1B-FCEB-EF21-BD97-2EC617DEDB1D}"/>
              </a:ext>
            </a:extLst>
          </p:cNvPr>
          <p:cNvSpPr>
            <a:spLocks noGrp="1"/>
          </p:cNvSpPr>
          <p:nvPr>
            <p:ph type="dt" sz="half" idx="10"/>
          </p:nvPr>
        </p:nvSpPr>
        <p:spPr/>
        <p:txBody>
          <a:bodyPr/>
          <a:lstStyle/>
          <a:p>
            <a:fld id="{0BF68127-18E4-49CB-93EE-91F7B93578E7}" type="datetimeFigureOut">
              <a:rPr lang="fr-CA" smtClean="0"/>
              <a:t>2025-05-05</a:t>
            </a:fld>
            <a:endParaRPr lang="fr-CA"/>
          </a:p>
        </p:txBody>
      </p:sp>
      <p:sp>
        <p:nvSpPr>
          <p:cNvPr id="5" name="Espace réservé du pied de page 4">
            <a:extLst>
              <a:ext uri="{FF2B5EF4-FFF2-40B4-BE49-F238E27FC236}">
                <a16:creationId xmlns:a16="http://schemas.microsoft.com/office/drawing/2014/main" id="{9D4F8223-01FB-75EE-A1A9-30FC0B10D859}"/>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EED4E2BA-1FCC-B6C5-8791-3AC4E0AC2334}"/>
              </a:ext>
            </a:extLst>
          </p:cNvPr>
          <p:cNvSpPr>
            <a:spLocks noGrp="1"/>
          </p:cNvSpPr>
          <p:nvPr>
            <p:ph type="sldNum" sz="quarter" idx="12"/>
          </p:nvPr>
        </p:nvSpPr>
        <p:spPr/>
        <p:txBody>
          <a:bodyPr/>
          <a:lstStyle/>
          <a:p>
            <a:fld id="{45E38DBE-FF45-45E0-B9F7-5F4197B00249}" type="slidenum">
              <a:rPr lang="fr-CA" smtClean="0"/>
              <a:t>‹N°›</a:t>
            </a:fld>
            <a:endParaRPr lang="fr-CA"/>
          </a:p>
        </p:txBody>
      </p:sp>
    </p:spTree>
    <p:extLst>
      <p:ext uri="{BB962C8B-B14F-4D97-AF65-F5344CB8AC3E}">
        <p14:creationId xmlns:p14="http://schemas.microsoft.com/office/powerpoint/2010/main" val="247549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3429494-0849-091D-6CFA-E14716A1A5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AB0EAF57-C97D-AE47-4948-F0EF1DB1DE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C40D158-8CDE-58ED-2D3F-A3B219EA49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F68127-18E4-49CB-93EE-91F7B93578E7}" type="datetimeFigureOut">
              <a:rPr lang="fr-CA" smtClean="0"/>
              <a:t>2025-05-05</a:t>
            </a:fld>
            <a:endParaRPr lang="fr-CA"/>
          </a:p>
        </p:txBody>
      </p:sp>
      <p:sp>
        <p:nvSpPr>
          <p:cNvPr id="5" name="Espace réservé du pied de page 4">
            <a:extLst>
              <a:ext uri="{FF2B5EF4-FFF2-40B4-BE49-F238E27FC236}">
                <a16:creationId xmlns:a16="http://schemas.microsoft.com/office/drawing/2014/main" id="{627B0EC3-9313-166B-39E2-2743603125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EA8F19E0-5E52-686E-509D-5FD292D747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38DBE-FF45-45E0-B9F7-5F4197B00249}" type="slidenum">
              <a:rPr lang="fr-CA" smtClean="0"/>
              <a:t>‹N°›</a:t>
            </a:fld>
            <a:endParaRPr lang="fr-CA"/>
          </a:p>
        </p:txBody>
      </p:sp>
    </p:spTree>
    <p:extLst>
      <p:ext uri="{BB962C8B-B14F-4D97-AF65-F5344CB8AC3E}">
        <p14:creationId xmlns:p14="http://schemas.microsoft.com/office/powerpoint/2010/main" val="22583572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facebook.com/mimivilleneuv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A600F4-821D-6C92-7105-A35607963C7B}"/>
              </a:ext>
            </a:extLst>
          </p:cNvPr>
          <p:cNvSpPr>
            <a:spLocks noGrp="1"/>
          </p:cNvSpPr>
          <p:nvPr>
            <p:ph type="title"/>
          </p:nvPr>
        </p:nvSpPr>
        <p:spPr>
          <a:xfrm rot="21390847">
            <a:off x="509364" y="1137466"/>
            <a:ext cx="5102180" cy="4137799"/>
          </a:xfrm>
          <a:solidFill>
            <a:schemeClr val="accent2">
              <a:lumMod val="20000"/>
              <a:lumOff val="80000"/>
            </a:schemeClr>
          </a:solidFill>
        </p:spPr>
        <p:txBody>
          <a:bodyPr>
            <a:noAutofit/>
          </a:bodyPr>
          <a:lstStyle/>
          <a:p>
            <a:br>
              <a:rPr lang="fr-CA" sz="3600" b="1" dirty="0">
                <a:latin typeface="Bradley Hand ITC" panose="03070402050302030203" pitchFamily="66" charset="0"/>
              </a:rPr>
            </a:br>
            <a:br>
              <a:rPr lang="fr-CA" sz="3600" b="1" dirty="0">
                <a:latin typeface="Bradley Hand ITC" panose="03070402050302030203" pitchFamily="66" charset="0"/>
              </a:rPr>
            </a:br>
            <a:r>
              <a:rPr lang="fr-CA" sz="3600" b="1" dirty="0">
                <a:latin typeface="Bradley Hand ITC" panose="03070402050302030203" pitchFamily="66" charset="0"/>
              </a:rPr>
              <a:t>Bonjour!</a:t>
            </a:r>
            <a:br>
              <a:rPr lang="fr-CA" sz="3600" b="1" dirty="0">
                <a:latin typeface="Bradley Hand ITC" panose="03070402050302030203" pitchFamily="66" charset="0"/>
              </a:rPr>
            </a:br>
            <a:r>
              <a:rPr lang="fr-CA" sz="2400" b="1" dirty="0">
                <a:latin typeface="Bradley Hand ITC" panose="03070402050302030203" pitchFamily="66" charset="0"/>
              </a:rPr>
              <a:t>Je m’appelle </a:t>
            </a:r>
            <a:r>
              <a:rPr lang="fr-CA" sz="3200" b="1" dirty="0">
                <a:latin typeface="Bradley Hand ITC" panose="03070402050302030203" pitchFamily="66" charset="0"/>
              </a:rPr>
              <a:t>Mireille Villeneuve</a:t>
            </a:r>
            <a:br>
              <a:rPr lang="fr-CA" sz="2400" b="1" dirty="0">
                <a:latin typeface="Bradley Hand ITC" panose="03070402050302030203" pitchFamily="66" charset="0"/>
              </a:rPr>
            </a:br>
            <a:r>
              <a:rPr lang="fr-CA" sz="2400" b="1" dirty="0">
                <a:latin typeface="Bradley Hand ITC" panose="03070402050302030203" pitchFamily="66" charset="0"/>
              </a:rPr>
              <a:t>Je suis l’auteure de plusieurs livres jeunesse. </a:t>
            </a:r>
            <a:br>
              <a:rPr lang="fr-CA" sz="2400" b="1" dirty="0">
                <a:latin typeface="Bradley Hand ITC" panose="03070402050302030203" pitchFamily="66" charset="0"/>
              </a:rPr>
            </a:br>
            <a:r>
              <a:rPr lang="fr-CA" sz="2400" b="1" dirty="0">
                <a:latin typeface="Bradley Hand ITC" panose="03070402050302030203" pitchFamily="66" charset="0"/>
              </a:rPr>
              <a:t>Mon dernier roman s’intitule </a:t>
            </a:r>
            <a:br>
              <a:rPr lang="fr-CA" sz="2400" b="1" dirty="0">
                <a:latin typeface="Bradley Hand ITC" panose="03070402050302030203" pitchFamily="66" charset="0"/>
              </a:rPr>
            </a:br>
            <a:r>
              <a:rPr lang="fr-CA" sz="3200" b="1" dirty="0">
                <a:latin typeface="Bradley Hand ITC" panose="03070402050302030203" pitchFamily="66" charset="0"/>
              </a:rPr>
              <a:t>Le château des légendes</a:t>
            </a:r>
            <a:r>
              <a:rPr lang="fr-CA" sz="2400" b="1" dirty="0">
                <a:latin typeface="Bradley Hand ITC" panose="03070402050302030203" pitchFamily="66" charset="0"/>
              </a:rPr>
              <a:t>. C’est le deuxième titre dans la série Les aventuriers du livre vivant. </a:t>
            </a:r>
            <a:br>
              <a:rPr lang="fr-CA" sz="2400" b="1" dirty="0">
                <a:latin typeface="Bradley Hand ITC" panose="03070402050302030203" pitchFamily="66" charset="0"/>
              </a:rPr>
            </a:br>
            <a:br>
              <a:rPr lang="fr-CA" sz="3600" b="1" dirty="0">
                <a:latin typeface="Bradley Hand ITC" panose="03070402050302030203" pitchFamily="66" charset="0"/>
              </a:rPr>
            </a:br>
            <a:endParaRPr lang="fr-CA" sz="3600" b="1" dirty="0">
              <a:latin typeface="Bradley Hand ITC" panose="03070402050302030203" pitchFamily="66" charset="0"/>
            </a:endParaRPr>
          </a:p>
        </p:txBody>
      </p:sp>
      <p:pic>
        <p:nvPicPr>
          <p:cNvPr id="5" name="Espace réservé du contenu 4">
            <a:extLst>
              <a:ext uri="{FF2B5EF4-FFF2-40B4-BE49-F238E27FC236}">
                <a16:creationId xmlns:a16="http://schemas.microsoft.com/office/drawing/2014/main" id="{55762A47-0B73-9ED5-9024-3F3AA7FE1F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263439">
            <a:off x="6471642" y="727075"/>
            <a:ext cx="3733800" cy="4978401"/>
          </a:xfrm>
        </p:spPr>
      </p:pic>
    </p:spTree>
    <p:extLst>
      <p:ext uri="{BB962C8B-B14F-4D97-AF65-F5344CB8AC3E}">
        <p14:creationId xmlns:p14="http://schemas.microsoft.com/office/powerpoint/2010/main" val="1012060245"/>
      </p:ext>
    </p:extLst>
  </p:cSld>
  <p:clrMapOvr>
    <a:masterClrMapping/>
  </p:clrMapOvr>
  <mc:AlternateContent xmlns:mc="http://schemas.openxmlformats.org/markup-compatibility/2006" xmlns:p14="http://schemas.microsoft.com/office/powerpoint/2010/main">
    <mc:Choice Requires="p14">
      <p:transition spd="slow" p14:dur="175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9C7D9BFD-07E6-F26F-EFCC-379419DBCB3B}"/>
              </a:ext>
            </a:extLst>
          </p:cNvPr>
          <p:cNvSpPr txBox="1"/>
          <p:nvPr/>
        </p:nvSpPr>
        <p:spPr>
          <a:xfrm>
            <a:off x="1014413" y="428178"/>
            <a:ext cx="4376062" cy="5139869"/>
          </a:xfrm>
          <a:prstGeom prst="rect">
            <a:avLst/>
          </a:prstGeom>
          <a:noFill/>
        </p:spPr>
        <p:txBody>
          <a:bodyPr wrap="square">
            <a:spAutoFit/>
          </a:bodyPr>
          <a:lstStyle/>
          <a:p>
            <a:r>
              <a:rPr lang="fr-CA" sz="2400" b="1" dirty="0">
                <a:latin typeface="Bradley Hand ITC" panose="03070402050302030203" pitchFamily="66" charset="0"/>
              </a:rPr>
              <a:t>Pour fêter la parution de mon roman LE CHÂTEAU DES LÉGENDES, je te propose un bricolage inspiré de Théo, un des personnages du livre.</a:t>
            </a:r>
          </a:p>
          <a:p>
            <a:endParaRPr lang="fr-CA" sz="2400" b="1" dirty="0">
              <a:latin typeface="Bradley Hand ITC" panose="03070402050302030203" pitchFamily="66" charset="0"/>
            </a:endParaRPr>
          </a:p>
          <a:p>
            <a:r>
              <a:rPr lang="fr-CA" sz="2400" b="1" dirty="0">
                <a:latin typeface="Bradley Hand ITC" panose="03070402050302030203" pitchFamily="66" charset="0"/>
              </a:rPr>
              <a:t>Si tu réalises ce </a:t>
            </a:r>
            <a:r>
              <a:rPr lang="fr-CA" sz="3200" b="1" dirty="0">
                <a:latin typeface="Algerian" panose="04020705040A02060702" pitchFamily="82" charset="0"/>
              </a:rPr>
              <a:t>carnet de détective</a:t>
            </a:r>
            <a:r>
              <a:rPr lang="fr-CA" sz="2400" b="1" dirty="0">
                <a:latin typeface="Bradley Hand ITC" panose="03070402050302030203" pitchFamily="66" charset="0"/>
              </a:rPr>
              <a:t>, envoie-moi une photo de ton bricolage en message privé, avec ton nom. Le 15 juin, je ferai tirer quelques exemplaires de mon livre parmi les participants</a:t>
            </a:r>
            <a:endParaRPr lang="fr-CA" sz="2400" dirty="0"/>
          </a:p>
        </p:txBody>
      </p:sp>
      <p:pic>
        <p:nvPicPr>
          <p:cNvPr id="7" name="Image 6">
            <a:extLst>
              <a:ext uri="{FF2B5EF4-FFF2-40B4-BE49-F238E27FC236}">
                <a16:creationId xmlns:a16="http://schemas.microsoft.com/office/drawing/2014/main" id="{44076FDE-1D63-29AF-A635-D93AFDD900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21349">
            <a:off x="6654213" y="345473"/>
            <a:ext cx="3881064" cy="6167054"/>
          </a:xfrm>
          <a:prstGeom prst="rect">
            <a:avLst/>
          </a:prstGeom>
        </p:spPr>
      </p:pic>
    </p:spTree>
    <p:extLst>
      <p:ext uri="{BB962C8B-B14F-4D97-AF65-F5344CB8AC3E}">
        <p14:creationId xmlns:p14="http://schemas.microsoft.com/office/powerpoint/2010/main" val="270404787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A43285-ED59-B1EF-E4DC-6B5E86D46375}"/>
              </a:ext>
            </a:extLst>
          </p:cNvPr>
          <p:cNvSpPr>
            <a:spLocks noGrp="1"/>
          </p:cNvSpPr>
          <p:nvPr>
            <p:ph type="ctrTitle"/>
          </p:nvPr>
        </p:nvSpPr>
        <p:spPr/>
        <p:txBody>
          <a:bodyPr/>
          <a:lstStyle/>
          <a:p>
            <a:r>
              <a:rPr lang="fr-CA" dirty="0">
                <a:latin typeface="Algerian" panose="04020705040A02060702" pitchFamily="82" charset="0"/>
              </a:rPr>
              <a:t>Un carnet de détective</a:t>
            </a:r>
          </a:p>
        </p:txBody>
      </p:sp>
      <p:sp>
        <p:nvSpPr>
          <p:cNvPr id="3" name="Sous-titre 2">
            <a:extLst>
              <a:ext uri="{FF2B5EF4-FFF2-40B4-BE49-F238E27FC236}">
                <a16:creationId xmlns:a16="http://schemas.microsoft.com/office/drawing/2014/main" id="{162C3CF0-55D2-569A-DEE2-340338A17418}"/>
              </a:ext>
            </a:extLst>
          </p:cNvPr>
          <p:cNvSpPr>
            <a:spLocks noGrp="1"/>
          </p:cNvSpPr>
          <p:nvPr>
            <p:ph type="subTitle" idx="1"/>
          </p:nvPr>
        </p:nvSpPr>
        <p:spPr/>
        <p:txBody>
          <a:bodyPr>
            <a:normAutofit/>
          </a:bodyPr>
          <a:lstStyle/>
          <a:p>
            <a:r>
              <a:rPr lang="fr-CA" sz="3600" b="1" dirty="0">
                <a:latin typeface="Bradley Hand ITC" panose="03070402050302030203" pitchFamily="66" charset="0"/>
              </a:rPr>
              <a:t>Pour missions secrètes en tout genre</a:t>
            </a:r>
          </a:p>
        </p:txBody>
      </p:sp>
    </p:spTree>
    <p:extLst>
      <p:ext uri="{BB962C8B-B14F-4D97-AF65-F5344CB8AC3E}">
        <p14:creationId xmlns:p14="http://schemas.microsoft.com/office/powerpoint/2010/main" val="3820105668"/>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8B8458-638D-D250-B3DF-FC1B68DCCFDD}"/>
              </a:ext>
            </a:extLst>
          </p:cNvPr>
          <p:cNvSpPr>
            <a:spLocks noGrp="1"/>
          </p:cNvSpPr>
          <p:nvPr>
            <p:ph type="title"/>
          </p:nvPr>
        </p:nvSpPr>
        <p:spPr/>
        <p:txBody>
          <a:bodyPr/>
          <a:lstStyle/>
          <a:p>
            <a:r>
              <a:rPr lang="fr-CA" sz="3200" b="1" dirty="0">
                <a:latin typeface="Bradley Hand ITC" panose="03070402050302030203" pitchFamily="66" charset="0"/>
              </a:rPr>
              <a:t>Voici ce qu’il te faut pour réaliser ton </a:t>
            </a:r>
            <a:r>
              <a:rPr lang="fr-CA" dirty="0">
                <a:latin typeface="Algerian" panose="04020705040A02060702" pitchFamily="82" charset="0"/>
              </a:rPr>
              <a:t>carnet de détective:</a:t>
            </a:r>
          </a:p>
        </p:txBody>
      </p:sp>
      <p:pic>
        <p:nvPicPr>
          <p:cNvPr id="5" name="Espace réservé du contenu 4">
            <a:extLst>
              <a:ext uri="{FF2B5EF4-FFF2-40B4-BE49-F238E27FC236}">
                <a16:creationId xmlns:a16="http://schemas.microsoft.com/office/drawing/2014/main" id="{2204015F-A3ED-4037-5599-F85C814E08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9598" y="1825625"/>
            <a:ext cx="7092803" cy="4351338"/>
          </a:xfrm>
        </p:spPr>
      </p:pic>
    </p:spTree>
    <p:extLst>
      <p:ext uri="{BB962C8B-B14F-4D97-AF65-F5344CB8AC3E}">
        <p14:creationId xmlns:p14="http://schemas.microsoft.com/office/powerpoint/2010/main" val="668331645"/>
      </p:ext>
    </p:extLst>
  </p:cSld>
  <p:clrMapOvr>
    <a:masterClrMapping/>
  </p:clrMapOvr>
  <mc:AlternateContent xmlns:mc="http://schemas.openxmlformats.org/markup-compatibility/2006" xmlns:p14="http://schemas.microsoft.com/office/powerpoint/2010/main">
    <mc:Choice Requires="p14">
      <p:transition spd="slow" p14:dur="1500">
        <p:cut/>
      </p:transition>
    </mc:Choice>
    <mc:Fallback xmlns="">
      <p:transition spd="slow">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EE1265-000C-5BA0-60B4-82E96CC76961}"/>
              </a:ext>
            </a:extLst>
          </p:cNvPr>
          <p:cNvSpPr>
            <a:spLocks noGrp="1"/>
          </p:cNvSpPr>
          <p:nvPr>
            <p:ph type="title"/>
          </p:nvPr>
        </p:nvSpPr>
        <p:spPr>
          <a:xfrm>
            <a:off x="838200" y="365125"/>
            <a:ext cx="10706100" cy="2120900"/>
          </a:xfrm>
        </p:spPr>
        <p:txBody>
          <a:bodyPr>
            <a:noAutofit/>
          </a:bodyPr>
          <a:lstStyle/>
          <a:p>
            <a:r>
              <a:rPr lang="fr-CA" sz="3200" b="1" dirty="0">
                <a:latin typeface="Bradley Hand ITC" panose="03070402050302030203" pitchFamily="66" charset="0"/>
              </a:rPr>
              <a:t>1) Plie ta feuille blanche en deux, dans le sens « hot-dog ».</a:t>
            </a:r>
            <a:br>
              <a:rPr lang="fr-CA" sz="3200" b="1" dirty="0">
                <a:latin typeface="Bradley Hand ITC" panose="03070402050302030203" pitchFamily="66" charset="0"/>
              </a:rPr>
            </a:br>
            <a:r>
              <a:rPr lang="fr-CA" sz="3200" b="1" dirty="0">
                <a:latin typeface="Bradley Hand ITC" panose="03070402050302030203" pitchFamily="66" charset="0"/>
              </a:rPr>
              <a:t>2)Ouvre la feuille et ramène chaque côté vers le centre, toujours dans le sens « hot-dog ».</a:t>
            </a:r>
            <a:br>
              <a:rPr lang="fr-CA" sz="3200" b="1" dirty="0">
                <a:latin typeface="Bradley Hand ITC" panose="03070402050302030203" pitchFamily="66" charset="0"/>
              </a:rPr>
            </a:br>
            <a:r>
              <a:rPr lang="fr-CA" sz="3200" b="1" dirty="0">
                <a:latin typeface="Bradley Hand ITC" panose="03070402050302030203" pitchFamily="66" charset="0"/>
              </a:rPr>
              <a:t>Psitt! Assure-toi, tout au long du projet, que chacun de tes plis est bien fait!</a:t>
            </a:r>
          </a:p>
        </p:txBody>
      </p:sp>
      <p:pic>
        <p:nvPicPr>
          <p:cNvPr id="5" name="Espace réservé du contenu 4">
            <a:extLst>
              <a:ext uri="{FF2B5EF4-FFF2-40B4-BE49-F238E27FC236}">
                <a16:creationId xmlns:a16="http://schemas.microsoft.com/office/drawing/2014/main" id="{EA6246CD-D58E-D876-891E-2B33F66CCA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696367"/>
            <a:ext cx="4912589" cy="3033713"/>
          </a:xfrm>
        </p:spPr>
      </p:pic>
      <p:pic>
        <p:nvPicPr>
          <p:cNvPr id="9" name="Image 8">
            <a:extLst>
              <a:ext uri="{FF2B5EF4-FFF2-40B4-BE49-F238E27FC236}">
                <a16:creationId xmlns:a16="http://schemas.microsoft.com/office/drawing/2014/main" id="{7706CB68-D5A1-0318-1D49-0EB50101C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063875"/>
            <a:ext cx="5915870" cy="3429000"/>
          </a:xfrm>
          <a:prstGeom prst="rect">
            <a:avLst/>
          </a:prstGeom>
        </p:spPr>
      </p:pic>
    </p:spTree>
    <p:extLst>
      <p:ext uri="{BB962C8B-B14F-4D97-AF65-F5344CB8AC3E}">
        <p14:creationId xmlns:p14="http://schemas.microsoft.com/office/powerpoint/2010/main" val="201392691"/>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3BC8F6-DD1A-7A35-7877-CA1D02E9C8E9}"/>
              </a:ext>
            </a:extLst>
          </p:cNvPr>
          <p:cNvSpPr>
            <a:spLocks noGrp="1"/>
          </p:cNvSpPr>
          <p:nvPr>
            <p:ph type="title"/>
          </p:nvPr>
        </p:nvSpPr>
        <p:spPr>
          <a:xfrm>
            <a:off x="838200" y="365125"/>
            <a:ext cx="10648950" cy="1460500"/>
          </a:xfrm>
        </p:spPr>
        <p:txBody>
          <a:bodyPr>
            <a:noAutofit/>
          </a:bodyPr>
          <a:lstStyle/>
          <a:p>
            <a:r>
              <a:rPr lang="fr-CA" sz="3600" b="1" dirty="0">
                <a:latin typeface="Bradley Hand ITC" panose="03070402050302030203" pitchFamily="66" charset="0"/>
              </a:rPr>
              <a:t>3) Ouvre la feuille et plie-la en deux, dans le sens « hamburger ».</a:t>
            </a:r>
            <a:br>
              <a:rPr lang="fr-CA" sz="3600" b="1" dirty="0">
                <a:latin typeface="Bradley Hand ITC" panose="03070402050302030203" pitchFamily="66" charset="0"/>
              </a:rPr>
            </a:br>
            <a:r>
              <a:rPr lang="fr-CA" sz="3600" b="1" dirty="0">
                <a:latin typeface="Bradley Hand ITC" panose="03070402050302030203" pitchFamily="66" charset="0"/>
              </a:rPr>
              <a:t>4) Ouvre la feuille et ramène chaque côté vers le centre, toujours dans le sens « hamburger ». </a:t>
            </a:r>
          </a:p>
        </p:txBody>
      </p:sp>
      <p:pic>
        <p:nvPicPr>
          <p:cNvPr id="6" name="Espace réservé du contenu 5">
            <a:extLst>
              <a:ext uri="{FF2B5EF4-FFF2-40B4-BE49-F238E27FC236}">
                <a16:creationId xmlns:a16="http://schemas.microsoft.com/office/drawing/2014/main" id="{5EE7EA1C-3C68-58C4-EB5C-1BF8418135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532" y="2283379"/>
            <a:ext cx="5536280" cy="3567113"/>
          </a:xfrm>
        </p:spPr>
      </p:pic>
      <p:pic>
        <p:nvPicPr>
          <p:cNvPr id="9" name="Image 8">
            <a:extLst>
              <a:ext uri="{FF2B5EF4-FFF2-40B4-BE49-F238E27FC236}">
                <a16:creationId xmlns:a16="http://schemas.microsoft.com/office/drawing/2014/main" id="{3B96A495-1627-0AB7-F3BE-67D1EC7F0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33070">
            <a:off x="7972672" y="1912254"/>
            <a:ext cx="3455067" cy="2033729"/>
          </a:xfrm>
          <a:prstGeom prst="rect">
            <a:avLst/>
          </a:prstGeom>
        </p:spPr>
      </p:pic>
      <p:pic>
        <p:nvPicPr>
          <p:cNvPr id="12" name="Image 11">
            <a:extLst>
              <a:ext uri="{FF2B5EF4-FFF2-40B4-BE49-F238E27FC236}">
                <a16:creationId xmlns:a16="http://schemas.microsoft.com/office/drawing/2014/main" id="{F18AFFAA-EC04-437C-23A4-88B546108A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2250" y="4245125"/>
            <a:ext cx="4042928" cy="2460805"/>
          </a:xfrm>
          <a:prstGeom prst="rect">
            <a:avLst/>
          </a:prstGeom>
        </p:spPr>
      </p:pic>
    </p:spTree>
    <p:extLst>
      <p:ext uri="{BB962C8B-B14F-4D97-AF65-F5344CB8AC3E}">
        <p14:creationId xmlns:p14="http://schemas.microsoft.com/office/powerpoint/2010/main" val="30293961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6D695-ACEE-4DCC-0FF1-643241EE8DB4}"/>
              </a:ext>
            </a:extLst>
          </p:cNvPr>
          <p:cNvSpPr>
            <a:spLocks noGrp="1"/>
          </p:cNvSpPr>
          <p:nvPr>
            <p:ph type="title"/>
          </p:nvPr>
        </p:nvSpPr>
        <p:spPr>
          <a:xfrm>
            <a:off x="838200" y="365125"/>
            <a:ext cx="10520362" cy="1978025"/>
          </a:xfrm>
        </p:spPr>
        <p:txBody>
          <a:bodyPr>
            <a:normAutofit fontScale="90000"/>
          </a:bodyPr>
          <a:lstStyle/>
          <a:p>
            <a:br>
              <a:rPr lang="fr-CA" sz="4000" dirty="0">
                <a:latin typeface="Bradley Hand ITC" panose="03070402050302030203" pitchFamily="66" charset="0"/>
              </a:rPr>
            </a:br>
            <a:br>
              <a:rPr lang="fr-CA" sz="4000" dirty="0">
                <a:latin typeface="Bradley Hand ITC" panose="03070402050302030203" pitchFamily="66" charset="0"/>
              </a:rPr>
            </a:br>
            <a:r>
              <a:rPr lang="fr-CA" sz="4000" dirty="0">
                <a:latin typeface="Bradley Hand ITC" panose="03070402050302030203" pitchFamily="66" charset="0"/>
              </a:rPr>
              <a:t>5) Voilà! Tu as 16 petits carrés que tu peux t’amuser à numéroter (À la mine, afin de pouvoir effacer après).</a:t>
            </a:r>
            <a:br>
              <a:rPr lang="fr-CA" sz="4000" dirty="0">
                <a:latin typeface="Bradley Hand ITC" panose="03070402050302030203" pitchFamily="66" charset="0"/>
              </a:rPr>
            </a:br>
            <a:r>
              <a:rPr lang="fr-CA" sz="4000" dirty="0">
                <a:latin typeface="Bradley Hand ITC" panose="03070402050302030203" pitchFamily="66" charset="0"/>
              </a:rPr>
              <a:t>6) Coupe les 3 premiers carreaux de chaque rangée, de gauche à droite pour la première ligne, de droite à gauche pour la deuxième et de gauche à droite pour la troisième… Bravo! Tu as réussi l’étape la plus difficile.</a:t>
            </a:r>
          </a:p>
        </p:txBody>
      </p:sp>
      <p:pic>
        <p:nvPicPr>
          <p:cNvPr id="5" name="Espace réservé du contenu 4">
            <a:extLst>
              <a:ext uri="{FF2B5EF4-FFF2-40B4-BE49-F238E27FC236}">
                <a16:creationId xmlns:a16="http://schemas.microsoft.com/office/drawing/2014/main" id="{032F50B1-A39B-ECF7-4D3A-1669E89AFE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543299"/>
            <a:ext cx="4833938" cy="3222625"/>
          </a:xfrm>
        </p:spPr>
      </p:pic>
      <p:pic>
        <p:nvPicPr>
          <p:cNvPr id="7" name="Image 6">
            <a:extLst>
              <a:ext uri="{FF2B5EF4-FFF2-40B4-BE49-F238E27FC236}">
                <a16:creationId xmlns:a16="http://schemas.microsoft.com/office/drawing/2014/main" id="{CA75F789-0286-9494-5CB7-6EB6012C9C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0262" y="3429000"/>
            <a:ext cx="4704562" cy="3214687"/>
          </a:xfrm>
          <a:prstGeom prst="rect">
            <a:avLst/>
          </a:prstGeom>
        </p:spPr>
      </p:pic>
    </p:spTree>
    <p:extLst>
      <p:ext uri="{BB962C8B-B14F-4D97-AF65-F5344CB8AC3E}">
        <p14:creationId xmlns:p14="http://schemas.microsoft.com/office/powerpoint/2010/main" val="2111821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525255-E532-956F-F4B5-A0AF962599BB}"/>
              </a:ext>
            </a:extLst>
          </p:cNvPr>
          <p:cNvSpPr>
            <a:spLocks noGrp="1"/>
          </p:cNvSpPr>
          <p:nvPr>
            <p:ph type="title"/>
          </p:nvPr>
        </p:nvSpPr>
        <p:spPr>
          <a:xfrm>
            <a:off x="838200" y="400049"/>
            <a:ext cx="10515600" cy="1325563"/>
          </a:xfrm>
        </p:spPr>
        <p:txBody>
          <a:bodyPr>
            <a:noAutofit/>
          </a:bodyPr>
          <a:lstStyle/>
          <a:p>
            <a:br>
              <a:rPr lang="fr-CA" sz="3600" b="1" dirty="0">
                <a:latin typeface="Bradley Hand ITC" panose="03070402050302030203" pitchFamily="66" charset="0"/>
              </a:rPr>
            </a:br>
            <a:r>
              <a:rPr lang="fr-CA" sz="3600" b="1" dirty="0">
                <a:latin typeface="Bradley Hand ITC" panose="03070402050302030203" pitchFamily="66" charset="0"/>
              </a:rPr>
              <a:t>Avant de poursuivre ton bricolage, écoute un petit enregistrement sonore qui se trouve dans mon dernier livre, </a:t>
            </a:r>
            <a:r>
              <a:rPr lang="fr-CA" b="1" dirty="0">
                <a:latin typeface="Bradley Hand ITC" panose="03070402050302030203" pitchFamily="66" charset="0"/>
              </a:rPr>
              <a:t>Le château des légendes.</a:t>
            </a:r>
          </a:p>
        </p:txBody>
      </p:sp>
      <p:pic>
        <p:nvPicPr>
          <p:cNvPr id="4" name="capsule 13">
            <a:hlinkClick r:id="" action="ppaction://media"/>
            <a:extLst>
              <a:ext uri="{FF2B5EF4-FFF2-40B4-BE49-F238E27FC236}">
                <a16:creationId xmlns:a16="http://schemas.microsoft.com/office/drawing/2014/main" id="{32D95A2E-58A2-285F-9E10-30FF7F6C6B6E}"/>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p:spPr>
      </p:pic>
    </p:spTree>
    <p:extLst>
      <p:ext uri="{BB962C8B-B14F-4D97-AF65-F5344CB8AC3E}">
        <p14:creationId xmlns:p14="http://schemas.microsoft.com/office/powerpoint/2010/main" val="2513079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9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614684-5855-46A5-D973-8A21463579ED}"/>
              </a:ext>
            </a:extLst>
          </p:cNvPr>
          <p:cNvSpPr>
            <a:spLocks noGrp="1"/>
          </p:cNvSpPr>
          <p:nvPr>
            <p:ph type="title"/>
          </p:nvPr>
        </p:nvSpPr>
        <p:spPr/>
        <p:txBody>
          <a:bodyPr>
            <a:noAutofit/>
          </a:bodyPr>
          <a:lstStyle/>
          <a:p>
            <a:r>
              <a:rPr lang="fr-CA" sz="3600" b="1" dirty="0">
                <a:latin typeface="Bradley Hand ITC" panose="03070402050302030203" pitchFamily="66" charset="0"/>
              </a:rPr>
              <a:t>On continue!</a:t>
            </a:r>
            <a:br>
              <a:rPr lang="fr-CA" sz="3600" b="1" dirty="0">
                <a:latin typeface="Bradley Hand ITC" panose="03070402050302030203" pitchFamily="66" charset="0"/>
              </a:rPr>
            </a:br>
            <a:r>
              <a:rPr lang="fr-CA" sz="3600" b="1" dirty="0">
                <a:latin typeface="Bradley Hand ITC" panose="03070402050302030203" pitchFamily="66" charset="0"/>
              </a:rPr>
              <a:t>7) Plie ta feuille en accordéon, du coin gauche en haut au coin droit, en bas (de 1 à 16).</a:t>
            </a:r>
          </a:p>
        </p:txBody>
      </p:sp>
      <p:pic>
        <p:nvPicPr>
          <p:cNvPr id="5" name="Espace réservé du contenu 4">
            <a:extLst>
              <a:ext uri="{FF2B5EF4-FFF2-40B4-BE49-F238E27FC236}">
                <a16:creationId xmlns:a16="http://schemas.microsoft.com/office/drawing/2014/main" id="{5E425226-6B08-F389-0532-F31527CBFF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21143312">
            <a:off x="321296" y="2362198"/>
            <a:ext cx="3688559" cy="1871719"/>
          </a:xfrm>
        </p:spPr>
      </p:pic>
      <p:pic>
        <p:nvPicPr>
          <p:cNvPr id="7" name="Image 6">
            <a:extLst>
              <a:ext uri="{FF2B5EF4-FFF2-40B4-BE49-F238E27FC236}">
                <a16:creationId xmlns:a16="http://schemas.microsoft.com/office/drawing/2014/main" id="{532B8AD7-CD53-749D-9182-9CFD5ED107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62853">
            <a:off x="4176091" y="2346569"/>
            <a:ext cx="3839816" cy="1835420"/>
          </a:xfrm>
          <a:prstGeom prst="rect">
            <a:avLst/>
          </a:prstGeom>
        </p:spPr>
      </p:pic>
      <p:pic>
        <p:nvPicPr>
          <p:cNvPr id="9" name="Image 8">
            <a:extLst>
              <a:ext uri="{FF2B5EF4-FFF2-40B4-BE49-F238E27FC236}">
                <a16:creationId xmlns:a16="http://schemas.microsoft.com/office/drawing/2014/main" id="{E1BBCABC-AFCC-7F85-F2EF-C548D1BDD0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46374">
            <a:off x="8139112" y="1690688"/>
            <a:ext cx="3510887" cy="2240606"/>
          </a:xfrm>
          <a:prstGeom prst="rect">
            <a:avLst/>
          </a:prstGeom>
        </p:spPr>
      </p:pic>
      <p:pic>
        <p:nvPicPr>
          <p:cNvPr id="11" name="Image 10">
            <a:extLst>
              <a:ext uri="{FF2B5EF4-FFF2-40B4-BE49-F238E27FC236}">
                <a16:creationId xmlns:a16="http://schemas.microsoft.com/office/drawing/2014/main" id="{615FC8F8-AB4E-899A-E086-878F612A7B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25051">
            <a:off x="2142014" y="4143373"/>
            <a:ext cx="3784757" cy="2288513"/>
          </a:xfrm>
          <a:prstGeom prst="rect">
            <a:avLst/>
          </a:prstGeom>
        </p:spPr>
      </p:pic>
      <p:pic>
        <p:nvPicPr>
          <p:cNvPr id="13" name="Image 12">
            <a:extLst>
              <a:ext uri="{FF2B5EF4-FFF2-40B4-BE49-F238E27FC236}">
                <a16:creationId xmlns:a16="http://schemas.microsoft.com/office/drawing/2014/main" id="{59E84461-6477-6BDD-53AB-84D8483BE4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413120">
            <a:off x="6998914" y="4245841"/>
            <a:ext cx="3417292" cy="2288514"/>
          </a:xfrm>
          <a:prstGeom prst="rect">
            <a:avLst/>
          </a:prstGeom>
        </p:spPr>
      </p:pic>
    </p:spTree>
    <p:extLst>
      <p:ext uri="{BB962C8B-B14F-4D97-AF65-F5344CB8AC3E}">
        <p14:creationId xmlns:p14="http://schemas.microsoft.com/office/powerpoint/2010/main" val="1559365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3FB1FD-F7F6-7DA5-FDB9-6458423B8C38}"/>
              </a:ext>
            </a:extLst>
          </p:cNvPr>
          <p:cNvSpPr>
            <a:spLocks noGrp="1"/>
          </p:cNvSpPr>
          <p:nvPr>
            <p:ph type="title"/>
          </p:nvPr>
        </p:nvSpPr>
        <p:spPr>
          <a:xfrm>
            <a:off x="838200" y="808038"/>
            <a:ext cx="10515600" cy="1325563"/>
          </a:xfrm>
        </p:spPr>
        <p:txBody>
          <a:bodyPr>
            <a:noAutofit/>
          </a:bodyPr>
          <a:lstStyle/>
          <a:p>
            <a:r>
              <a:rPr lang="fr-CA" sz="3200" b="1" dirty="0">
                <a:latin typeface="Bradley Hand ITC" panose="03070402050302030203" pitchFamily="66" charset="0"/>
              </a:rPr>
              <a:t>8) Maintenant, la page couverture! </a:t>
            </a:r>
            <a:br>
              <a:rPr lang="fr-CA" sz="3200" b="1" dirty="0">
                <a:latin typeface="Bradley Hand ITC" panose="03070402050302030203" pitchFamily="66" charset="0"/>
              </a:rPr>
            </a:br>
            <a:r>
              <a:rPr lang="fr-CA" sz="3200" b="1" dirty="0">
                <a:latin typeface="Bradley Hand ITC" panose="03070402050302030203" pitchFamily="66" charset="0"/>
              </a:rPr>
              <a:t>Prends une feuille de papier un peu plus épaisse et trace un rectangle légèrement plus grand que ton carnet ouvert en deux (environ 1,5cm de chaque côté)</a:t>
            </a:r>
            <a:br>
              <a:rPr lang="fr-CA" sz="3200" b="1" dirty="0">
                <a:latin typeface="Bradley Hand ITC" panose="03070402050302030203" pitchFamily="66" charset="0"/>
              </a:rPr>
            </a:br>
            <a:r>
              <a:rPr lang="fr-CA" sz="3200" b="1" dirty="0">
                <a:latin typeface="Bradley Hand ITC" panose="03070402050302030203" pitchFamily="66" charset="0"/>
              </a:rPr>
              <a:t>9) Colle bien la première et la dernière page du carnet dans la couverture. Assure-toi que le tout est bien centré et bien collé. </a:t>
            </a:r>
          </a:p>
        </p:txBody>
      </p:sp>
      <p:pic>
        <p:nvPicPr>
          <p:cNvPr id="5" name="Espace réservé du contenu 4">
            <a:extLst>
              <a:ext uri="{FF2B5EF4-FFF2-40B4-BE49-F238E27FC236}">
                <a16:creationId xmlns:a16="http://schemas.microsoft.com/office/drawing/2014/main" id="{ED878F7A-4F33-11BD-61F6-2DA25F474F5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1712" y="3077865"/>
            <a:ext cx="4882844" cy="2747963"/>
          </a:xfrm>
        </p:spPr>
      </p:pic>
      <p:pic>
        <p:nvPicPr>
          <p:cNvPr id="9" name="Image 8">
            <a:extLst>
              <a:ext uri="{FF2B5EF4-FFF2-40B4-BE49-F238E27FC236}">
                <a16:creationId xmlns:a16="http://schemas.microsoft.com/office/drawing/2014/main" id="{1A883874-09F3-EDDD-D055-3BF302A10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7338" y="3077865"/>
            <a:ext cx="4396462" cy="3084810"/>
          </a:xfrm>
          <a:prstGeom prst="rect">
            <a:avLst/>
          </a:prstGeom>
        </p:spPr>
      </p:pic>
    </p:spTree>
    <p:extLst>
      <p:ext uri="{BB962C8B-B14F-4D97-AF65-F5344CB8AC3E}">
        <p14:creationId xmlns:p14="http://schemas.microsoft.com/office/powerpoint/2010/main" val="28618523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982983-FE07-2AB5-72CC-9AB494D610D0}"/>
              </a:ext>
            </a:extLst>
          </p:cNvPr>
          <p:cNvSpPr>
            <a:spLocks noGrp="1"/>
          </p:cNvSpPr>
          <p:nvPr>
            <p:ph type="title"/>
          </p:nvPr>
        </p:nvSpPr>
        <p:spPr/>
        <p:txBody>
          <a:bodyPr>
            <a:normAutofit fontScale="90000"/>
          </a:bodyPr>
          <a:lstStyle/>
          <a:p>
            <a:br>
              <a:rPr lang="fr-CA" sz="4000" b="1" dirty="0">
                <a:latin typeface="Bradley Hand ITC" panose="03070402050302030203" pitchFamily="66" charset="0"/>
              </a:rPr>
            </a:br>
            <a:r>
              <a:rPr lang="fr-CA" sz="4000" b="1" dirty="0">
                <a:latin typeface="Bradley Hand ITC" panose="03070402050302030203" pitchFamily="66" charset="0"/>
              </a:rPr>
              <a:t>Décore la page couverture et ton </a:t>
            </a:r>
            <a:r>
              <a:rPr lang="fr-CA" sz="3100" b="1" dirty="0">
                <a:latin typeface="Algerian" panose="04020705040A02060702" pitchFamily="82" charset="0"/>
              </a:rPr>
              <a:t>carnet de détective </a:t>
            </a:r>
            <a:r>
              <a:rPr lang="fr-CA" sz="4000" b="1" dirty="0">
                <a:latin typeface="Bradley Hand ITC" panose="03070402050302030203" pitchFamily="66" charset="0"/>
              </a:rPr>
              <a:t>est terminé. Il ne te manque qu’un signet…</a:t>
            </a:r>
            <a:br>
              <a:rPr lang="fr-CA" dirty="0"/>
            </a:br>
            <a:endParaRPr lang="fr-CA" dirty="0"/>
          </a:p>
        </p:txBody>
      </p:sp>
      <p:pic>
        <p:nvPicPr>
          <p:cNvPr id="5" name="Espace réservé du contenu 4">
            <a:extLst>
              <a:ext uri="{FF2B5EF4-FFF2-40B4-BE49-F238E27FC236}">
                <a16:creationId xmlns:a16="http://schemas.microsoft.com/office/drawing/2014/main" id="{423C938F-E2F7-C784-D6F0-41FD5308FD4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9713" y="1825625"/>
            <a:ext cx="3372573" cy="4351338"/>
          </a:xfrm>
        </p:spPr>
      </p:pic>
    </p:spTree>
    <p:extLst>
      <p:ext uri="{BB962C8B-B14F-4D97-AF65-F5344CB8AC3E}">
        <p14:creationId xmlns:p14="http://schemas.microsoft.com/office/powerpoint/2010/main" val="1077720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243FE7-0232-93F3-F0C7-9B6AE3830854}"/>
              </a:ext>
            </a:extLst>
          </p:cNvPr>
          <p:cNvSpPr>
            <a:spLocks noGrp="1"/>
          </p:cNvSpPr>
          <p:nvPr>
            <p:ph type="title"/>
          </p:nvPr>
        </p:nvSpPr>
        <p:spPr/>
        <p:txBody>
          <a:bodyPr>
            <a:noAutofit/>
          </a:bodyPr>
          <a:lstStyle/>
          <a:p>
            <a:pPr algn="ctr"/>
            <a:r>
              <a:rPr lang="fr-CA" sz="3200" b="1" dirty="0">
                <a:latin typeface="Bradley Hand ITC" panose="03070402050302030203" pitchFamily="66" charset="0"/>
              </a:rPr>
              <a:t>Voici celui que je te propose. Ce lynx a une petite entaille sous la barbiche, pour se glisser au coin de tes pages.</a:t>
            </a:r>
          </a:p>
        </p:txBody>
      </p:sp>
      <p:pic>
        <p:nvPicPr>
          <p:cNvPr id="5" name="Espace réservé du contenu 4">
            <a:extLst>
              <a:ext uri="{FF2B5EF4-FFF2-40B4-BE49-F238E27FC236}">
                <a16:creationId xmlns:a16="http://schemas.microsoft.com/office/drawing/2014/main" id="{876D127E-D459-4E04-1717-79F0D58D3C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7"/>
            <a:ext cx="2964482" cy="3856038"/>
          </a:xfrm>
        </p:spPr>
      </p:pic>
      <p:pic>
        <p:nvPicPr>
          <p:cNvPr id="9" name="Image 8">
            <a:extLst>
              <a:ext uri="{FF2B5EF4-FFF2-40B4-BE49-F238E27FC236}">
                <a16:creationId xmlns:a16="http://schemas.microsoft.com/office/drawing/2014/main" id="{8BA3AA9A-2DC4-8561-8D35-BE31999C8E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4864" y="1690687"/>
            <a:ext cx="3768103" cy="3171825"/>
          </a:xfrm>
          <a:prstGeom prst="rect">
            <a:avLst/>
          </a:prstGeom>
        </p:spPr>
      </p:pic>
      <p:pic>
        <p:nvPicPr>
          <p:cNvPr id="11" name="Image 10">
            <a:extLst>
              <a:ext uri="{FF2B5EF4-FFF2-40B4-BE49-F238E27FC236}">
                <a16:creationId xmlns:a16="http://schemas.microsoft.com/office/drawing/2014/main" id="{4C6E082D-3AA5-DA74-060A-37AAD0F2F1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5149" y="1690687"/>
            <a:ext cx="4139864" cy="3743325"/>
          </a:xfrm>
          <a:prstGeom prst="rect">
            <a:avLst/>
          </a:prstGeom>
        </p:spPr>
      </p:pic>
    </p:spTree>
    <p:extLst>
      <p:ext uri="{BB962C8B-B14F-4D97-AF65-F5344CB8AC3E}">
        <p14:creationId xmlns:p14="http://schemas.microsoft.com/office/powerpoint/2010/main" val="3500440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F47962-D3D8-12F4-231D-40489F988CEF}"/>
              </a:ext>
            </a:extLst>
          </p:cNvPr>
          <p:cNvSpPr>
            <a:spLocks noGrp="1"/>
          </p:cNvSpPr>
          <p:nvPr>
            <p:ph type="title"/>
          </p:nvPr>
        </p:nvSpPr>
        <p:spPr/>
        <p:txBody>
          <a:bodyPr>
            <a:normAutofit fontScale="90000"/>
          </a:bodyPr>
          <a:lstStyle/>
          <a:p>
            <a:r>
              <a:rPr lang="fr-CA" sz="3600" b="1" dirty="0">
                <a:latin typeface="Bradley Hand ITC" panose="03070402050302030203" pitchFamily="66" charset="0"/>
              </a:rPr>
              <a:t>Prends des notes dans ton carnet pendant que tu lis « Le château des légendes » et aide Théo à résoudre des énigmes...</a:t>
            </a:r>
          </a:p>
        </p:txBody>
      </p:sp>
      <p:pic>
        <p:nvPicPr>
          <p:cNvPr id="5" name="Espace réservé du contenu 4">
            <a:extLst>
              <a:ext uri="{FF2B5EF4-FFF2-40B4-BE49-F238E27FC236}">
                <a16:creationId xmlns:a16="http://schemas.microsoft.com/office/drawing/2014/main" id="{A23FC7DF-1EB7-3FB1-A2C1-49A2375FBA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75380" y="1690688"/>
            <a:ext cx="4179072" cy="5077672"/>
          </a:xfrm>
        </p:spPr>
      </p:pic>
    </p:spTree>
    <p:extLst>
      <p:ext uri="{BB962C8B-B14F-4D97-AF65-F5344CB8AC3E}">
        <p14:creationId xmlns:p14="http://schemas.microsoft.com/office/powerpoint/2010/main" val="2313743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D1D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DE7B49-CD6A-B89B-B030-751B7B76A05B}"/>
              </a:ext>
            </a:extLst>
          </p:cNvPr>
          <p:cNvSpPr>
            <a:spLocks noGrp="1"/>
          </p:cNvSpPr>
          <p:nvPr>
            <p:ph type="title"/>
          </p:nvPr>
        </p:nvSpPr>
        <p:spPr>
          <a:solidFill>
            <a:schemeClr val="bg1"/>
          </a:solidFill>
        </p:spPr>
        <p:txBody>
          <a:bodyPr>
            <a:normAutofit/>
          </a:bodyPr>
          <a:lstStyle/>
          <a:p>
            <a:pPr algn="ctr"/>
            <a:r>
              <a:rPr lang="fr-CA" sz="3600" b="1" dirty="0">
                <a:latin typeface="Bradley Hand ITC" panose="03070402050302030203" pitchFamily="66" charset="0"/>
              </a:rPr>
              <a:t>…Ou invente tes propres histoires!</a:t>
            </a:r>
          </a:p>
        </p:txBody>
      </p:sp>
      <p:pic>
        <p:nvPicPr>
          <p:cNvPr id="5" name="Espace réservé du contenu 4">
            <a:extLst>
              <a:ext uri="{FF2B5EF4-FFF2-40B4-BE49-F238E27FC236}">
                <a16:creationId xmlns:a16="http://schemas.microsoft.com/office/drawing/2014/main" id="{CAA7A1DA-DC2E-BE6D-76FB-0701EA7918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7752" y="1825625"/>
            <a:ext cx="7736495" cy="4351338"/>
          </a:xfrm>
        </p:spPr>
      </p:pic>
    </p:spTree>
    <p:extLst>
      <p:ext uri="{BB962C8B-B14F-4D97-AF65-F5344CB8AC3E}">
        <p14:creationId xmlns:p14="http://schemas.microsoft.com/office/powerpoint/2010/main" val="1947058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C5F103-70D7-F856-746F-AF8BE466E421}"/>
              </a:ext>
            </a:extLst>
          </p:cNvPr>
          <p:cNvSpPr>
            <a:spLocks noGrp="1"/>
          </p:cNvSpPr>
          <p:nvPr>
            <p:ph type="title"/>
          </p:nvPr>
        </p:nvSpPr>
        <p:spPr>
          <a:xfrm>
            <a:off x="959370" y="365125"/>
            <a:ext cx="10394430" cy="939019"/>
          </a:xfrm>
        </p:spPr>
        <p:txBody>
          <a:bodyPr>
            <a:normAutofit fontScale="90000"/>
          </a:bodyPr>
          <a:lstStyle/>
          <a:p>
            <a:pPr algn="ctr"/>
            <a:br>
              <a:rPr lang="fr-CA" dirty="0"/>
            </a:br>
            <a:br>
              <a:rPr lang="fr-CA" dirty="0"/>
            </a:br>
            <a:br>
              <a:rPr lang="fr-CA" dirty="0"/>
            </a:br>
            <a:br>
              <a:rPr lang="fr-CA" dirty="0"/>
            </a:br>
            <a:br>
              <a:rPr lang="fr-CA" dirty="0"/>
            </a:br>
            <a:br>
              <a:rPr lang="fr-CA" dirty="0"/>
            </a:br>
            <a:br>
              <a:rPr lang="fr-CA" dirty="0"/>
            </a:br>
            <a:br>
              <a:rPr lang="fr-CA" dirty="0"/>
            </a:br>
            <a:br>
              <a:rPr lang="fr-CA" dirty="0"/>
            </a:br>
            <a:br>
              <a:rPr lang="fr-CA" dirty="0"/>
            </a:br>
            <a:br>
              <a:rPr lang="fr-CA" dirty="0"/>
            </a:br>
            <a:r>
              <a:rPr lang="fr-CA" dirty="0">
                <a:latin typeface="Algerian" panose="04020705040A02060702" pitchFamily="82" charset="0"/>
              </a:rPr>
              <a:t>Petit concours</a:t>
            </a:r>
            <a:br>
              <a:rPr lang="fr-CA" dirty="0"/>
            </a:br>
            <a:br>
              <a:rPr lang="fr-CA" dirty="0"/>
            </a:br>
            <a:r>
              <a:rPr lang="fr-CA" sz="3600" b="1" dirty="0">
                <a:latin typeface="Bradley Hand ITC" panose="03070402050302030203" pitchFamily="66" charset="0"/>
              </a:rPr>
              <a:t>Il suffit de m’envoyer la photo de </a:t>
            </a:r>
            <a:r>
              <a:rPr lang="fr-CA" sz="6000" b="1" u="sng" dirty="0">
                <a:latin typeface="Bradley Hand ITC" panose="03070402050302030203" pitchFamily="66" charset="0"/>
              </a:rPr>
              <a:t>ton</a:t>
            </a:r>
            <a:r>
              <a:rPr lang="fr-CA" sz="3600" b="1" dirty="0">
                <a:latin typeface="Bradley Hand ITC" panose="03070402050302030203" pitchFamily="66" charset="0"/>
              </a:rPr>
              <a:t> </a:t>
            </a:r>
            <a:br>
              <a:rPr lang="fr-CA" sz="3600" b="1" dirty="0">
                <a:latin typeface="Bradley Hand ITC" panose="03070402050302030203" pitchFamily="66" charset="0"/>
              </a:rPr>
            </a:br>
            <a:r>
              <a:rPr lang="fr-CA" sz="3600" b="1" dirty="0">
                <a:latin typeface="Algerian" panose="04020705040A02060702" pitchFamily="82" charset="0"/>
              </a:rPr>
              <a:t>carnet de détective</a:t>
            </a:r>
            <a:r>
              <a:rPr lang="fr-CA" sz="3600" b="1" dirty="0">
                <a:latin typeface="Bradley Hand ITC" panose="03070402050302030203" pitchFamily="66" charset="0"/>
              </a:rPr>
              <a:t> </a:t>
            </a:r>
            <a:br>
              <a:rPr lang="fr-CA" sz="3600" b="1" dirty="0">
                <a:latin typeface="Bradley Hand ITC" panose="03070402050302030203" pitchFamily="66" charset="0"/>
              </a:rPr>
            </a:br>
            <a:r>
              <a:rPr lang="fr-CA" sz="3600" b="1" dirty="0">
                <a:latin typeface="Bradley Hand ITC" panose="03070402050302030203" pitchFamily="66" charset="0"/>
              </a:rPr>
              <a:t>en message perso sur ma page d’auteure</a:t>
            </a:r>
            <a:br>
              <a:rPr lang="fr-CA" sz="3600" b="1" dirty="0">
                <a:latin typeface="Bradley Hand ITC" panose="03070402050302030203" pitchFamily="66" charset="0"/>
              </a:rPr>
            </a:br>
            <a:r>
              <a:rPr lang="fr-CA" sz="3600" b="1" dirty="0">
                <a:latin typeface="Bradley Hand ITC" panose="03070402050302030203" pitchFamily="66" charset="0"/>
              </a:rPr>
              <a:t>avant le 15 juin 2025</a:t>
            </a:r>
            <a:br>
              <a:rPr lang="fr-CA" sz="3600" b="1" dirty="0">
                <a:latin typeface="Bradley Hand ITC" panose="03070402050302030203" pitchFamily="66" charset="0"/>
              </a:rPr>
            </a:br>
            <a:r>
              <a:rPr lang="fr-CA" sz="3600" b="1" dirty="0">
                <a:latin typeface="Bradley Hand ITC" panose="03070402050302030203" pitchFamily="66" charset="0"/>
                <a:hlinkClick r:id="rId2"/>
              </a:rPr>
              <a:t>https://www.facebook.com/mimivilleneuve</a:t>
            </a:r>
            <a:br>
              <a:rPr lang="fr-CA" sz="3600" b="1" dirty="0">
                <a:latin typeface="Bradley Hand ITC" panose="03070402050302030203" pitchFamily="66" charset="0"/>
              </a:rPr>
            </a:br>
            <a:br>
              <a:rPr lang="fr-CA" sz="3600" b="1" dirty="0">
                <a:latin typeface="Bradley Hand ITC" panose="03070402050302030203" pitchFamily="66" charset="0"/>
              </a:rPr>
            </a:br>
            <a:r>
              <a:rPr lang="fr-CA" sz="3600" b="1" dirty="0">
                <a:latin typeface="Bradley Hand ITC" panose="03070402050302030203" pitchFamily="66" charset="0"/>
              </a:rPr>
              <a:t>N’oublie pas d’écrire ton nom sur </a:t>
            </a:r>
            <a:r>
              <a:rPr lang="fr-CA" sz="3600" b="1">
                <a:latin typeface="Bradley Hand ITC" panose="03070402050302030203" pitchFamily="66" charset="0"/>
              </a:rPr>
              <a:t>ton message!</a:t>
            </a:r>
            <a:br>
              <a:rPr lang="fr-CA" sz="3600" b="1" dirty="0">
                <a:latin typeface="Bradley Hand ITC" panose="03070402050302030203" pitchFamily="66" charset="0"/>
              </a:rPr>
            </a:br>
            <a:r>
              <a:rPr lang="fr-CA" sz="3600" b="1" dirty="0">
                <a:latin typeface="Bradley Hand ITC" panose="03070402050302030203" pitchFamily="66" charset="0"/>
              </a:rPr>
              <a:t>Je ferai tirer quelques exemplaires du Château des légendes parmi les participants.</a:t>
            </a:r>
            <a:br>
              <a:rPr lang="fr-CA" sz="3600" b="1" dirty="0">
                <a:latin typeface="Bradley Hand ITC" panose="03070402050302030203" pitchFamily="66" charset="0"/>
              </a:rPr>
            </a:br>
            <a:br>
              <a:rPr lang="fr-CA" sz="3600" b="1" dirty="0">
                <a:latin typeface="Bradley Hand ITC" panose="03070402050302030203" pitchFamily="66" charset="0"/>
              </a:rPr>
            </a:br>
            <a:br>
              <a:rPr lang="fr-CA" dirty="0"/>
            </a:br>
            <a:r>
              <a:rPr lang="fr-CA" dirty="0"/>
              <a:t> </a:t>
            </a:r>
          </a:p>
        </p:txBody>
      </p:sp>
    </p:spTree>
    <p:extLst>
      <p:ext uri="{BB962C8B-B14F-4D97-AF65-F5344CB8AC3E}">
        <p14:creationId xmlns:p14="http://schemas.microsoft.com/office/powerpoint/2010/main" val="3898251152"/>
      </p:ext>
    </p:extLst>
  </p:cSld>
  <p:clrMapOvr>
    <a:masterClrMapping/>
  </p:clrMapOvr>
  <mc:AlternateContent xmlns:mc="http://schemas.openxmlformats.org/markup-compatibility/2006" xmlns:p14="http://schemas.microsoft.com/office/powerpoint/2010/main">
    <mc:Choice Requires="p14">
      <p:transition spd="slow" p14:dur="15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D3CE8E-9AEE-D970-F64E-A2A35B15C0A5}"/>
              </a:ext>
            </a:extLst>
          </p:cNvPr>
          <p:cNvSpPr>
            <a:spLocks noGrp="1"/>
          </p:cNvSpPr>
          <p:nvPr>
            <p:ph type="title"/>
          </p:nvPr>
        </p:nvSpPr>
        <p:spPr/>
        <p:txBody>
          <a:bodyPr/>
          <a:lstStyle/>
          <a:p>
            <a:endParaRPr lang="fr-CA" dirty="0"/>
          </a:p>
        </p:txBody>
      </p:sp>
      <p:sp>
        <p:nvSpPr>
          <p:cNvPr id="3" name="Espace réservé du contenu 2">
            <a:extLst>
              <a:ext uri="{FF2B5EF4-FFF2-40B4-BE49-F238E27FC236}">
                <a16:creationId xmlns:a16="http://schemas.microsoft.com/office/drawing/2014/main" id="{66E249ED-EA09-39B4-DD1A-8E5758DBFEE8}"/>
              </a:ext>
            </a:extLst>
          </p:cNvPr>
          <p:cNvSpPr>
            <a:spLocks noGrp="1"/>
          </p:cNvSpPr>
          <p:nvPr>
            <p:ph idx="1"/>
          </p:nvPr>
        </p:nvSpPr>
        <p:spPr/>
        <p:txBody>
          <a:bodyPr/>
          <a:lstStyle/>
          <a:p>
            <a:endParaRPr lang="fr-CA"/>
          </a:p>
        </p:txBody>
      </p:sp>
    </p:spTree>
    <p:extLst>
      <p:ext uri="{BB962C8B-B14F-4D97-AF65-F5344CB8AC3E}">
        <p14:creationId xmlns:p14="http://schemas.microsoft.com/office/powerpoint/2010/main" val="300762697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168</TotalTime>
  <Words>576</Words>
  <Application>Microsoft Office PowerPoint</Application>
  <PresentationFormat>Grand écran</PresentationFormat>
  <Paragraphs>18</Paragraphs>
  <Slides>16</Slides>
  <Notes>0</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Algerian</vt:lpstr>
      <vt:lpstr>Arial</vt:lpstr>
      <vt:lpstr>Bradley Hand ITC</vt:lpstr>
      <vt:lpstr>Calibri</vt:lpstr>
      <vt:lpstr>Calibri Light</vt:lpstr>
      <vt:lpstr>Thème Office</vt:lpstr>
      <vt:lpstr>  Bonjour! Je m’appelle Mireille Villeneuve Je suis l’auteure de plusieurs livres jeunesse.  Mon dernier roman s’intitule  Le château des légendes. C’est le deuxième titre dans la série Les aventuriers du livre vivant.   </vt:lpstr>
      <vt:lpstr>Présentation PowerPoint</vt:lpstr>
      <vt:lpstr>Un carnet de détective</vt:lpstr>
      <vt:lpstr>Voici ce qu’il te faut pour réaliser ton carnet de détective:</vt:lpstr>
      <vt:lpstr>1) Plie ta feuille blanche en deux, dans le sens « hot-dog ». 2)Ouvre la feuille et ramène chaque côté vers le centre, toujours dans le sens « hot-dog ». Psitt! Assure-toi, tout au long du projet, que chacun de tes plis est bien fait!</vt:lpstr>
      <vt:lpstr>3) Ouvre la feuille et plie-la en deux, dans le sens « hamburger ». 4) Ouvre la feuille et ramène chaque côté vers le centre, toujours dans le sens « hamburger ». </vt:lpstr>
      <vt:lpstr>  5) Voilà! Tu as 16 petits carrés que tu peux t’amuser à numéroter (À la mine, afin de pouvoir effacer après). 6) Coupe les 3 premiers carreaux de chaque rangée, de gauche à droite pour la première ligne, de droite à gauche pour la deuxième et de gauche à droite pour la troisième… Bravo! Tu as réussi l’étape la plus difficile.</vt:lpstr>
      <vt:lpstr> Avant de poursuivre ton bricolage, écoute un petit enregistrement sonore qui se trouve dans mon dernier livre, Le château des légendes.</vt:lpstr>
      <vt:lpstr>On continue! 7) Plie ta feuille en accordéon, du coin gauche en haut au coin droit, en bas (de 1 à 16).</vt:lpstr>
      <vt:lpstr>8) Maintenant, la page couverture!  Prends une feuille de papier un peu plus épaisse et trace un rectangle légèrement plus grand que ton carnet ouvert en deux (environ 1,5cm de chaque côté) 9) Colle bien la première et la dernière page du carnet dans la couverture. Assure-toi que le tout est bien centré et bien collé. </vt:lpstr>
      <vt:lpstr> Décore la page couverture et ton carnet de détective est terminé. Il ne te manque qu’un signet… </vt:lpstr>
      <vt:lpstr>Voici celui que je te propose. Ce lynx a une petite entaille sous la barbiche, pour se glisser au coin de tes pages.</vt:lpstr>
      <vt:lpstr>Prends des notes dans ton carnet pendant que tu lis « Le château des légendes » et aide Théo à résoudre des énigmes...</vt:lpstr>
      <vt:lpstr>…Ou invente tes propres histoires!</vt:lpstr>
      <vt:lpstr>           Petit concours  Il suffit de m’envoyer la photo de ton  carnet de détective  en message perso sur ma page d’auteure avant le 15 juin 2025 https://www.facebook.com/mimivilleneuve  N’oublie pas d’écrire ton nom sur ton message! Je ferai tirer quelques exemplaires du Château des légendes parmi les participants.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mireille villeneuve</dc:creator>
  <cp:lastModifiedBy>mireille villeneuve</cp:lastModifiedBy>
  <cp:revision>8</cp:revision>
  <dcterms:created xsi:type="dcterms:W3CDTF">2025-05-05T17:23:30Z</dcterms:created>
  <dcterms:modified xsi:type="dcterms:W3CDTF">2025-05-05T20:53:22Z</dcterms:modified>
</cp:coreProperties>
</file>